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5" r:id="rId9"/>
    <p:sldId id="263" r:id="rId10"/>
    <p:sldId id="264" r:id="rId11"/>
    <p:sldId id="266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04"/>
    <p:restoredTop sz="96330"/>
  </p:normalViewPr>
  <p:slideViewPr>
    <p:cSldViewPr snapToGrid="0" snapToObjects="1">
      <p:cViewPr varScale="1">
        <p:scale>
          <a:sx n="211" d="100"/>
          <a:sy n="211" d="100"/>
        </p:scale>
        <p:origin x="54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rshallmiley/Documents/GA-Data%20Analytics/SQL/Project%202/myProject2workboo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rshallmiley/Documents/GA-Data%20Analytics/SQL/Project%202/myProject2workboo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rshallmiley/Documents/GA-Data%20Analytics/SQL/Project%202/myProject2workbook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rshallmiley/Documents/GA-Data%20Analytics/SQL/Project%202/myProject2workbook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Ride</a:t>
            </a:r>
            <a:r>
              <a:rPr lang="en-US" baseline="0"/>
              <a:t> count per hour of day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numRef>
              <c:f>Sheet2!$AJ$2:$AJ$25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Sheet2!$AK$2:$AK$25</c:f>
              <c:numCache>
                <c:formatCode>General</c:formatCode>
                <c:ptCount val="24"/>
                <c:pt idx="0">
                  <c:v>75</c:v>
                </c:pt>
                <c:pt idx="1">
                  <c:v>43</c:v>
                </c:pt>
                <c:pt idx="2">
                  <c:v>28</c:v>
                </c:pt>
                <c:pt idx="3">
                  <c:v>14</c:v>
                </c:pt>
                <c:pt idx="4">
                  <c:v>18</c:v>
                </c:pt>
                <c:pt idx="5">
                  <c:v>70</c:v>
                </c:pt>
                <c:pt idx="6">
                  <c:v>270</c:v>
                </c:pt>
                <c:pt idx="7">
                  <c:v>741</c:v>
                </c:pt>
                <c:pt idx="8">
                  <c:v>1486</c:v>
                </c:pt>
                <c:pt idx="9">
                  <c:v>1157</c:v>
                </c:pt>
                <c:pt idx="10">
                  <c:v>601</c:v>
                </c:pt>
                <c:pt idx="11">
                  <c:v>567</c:v>
                </c:pt>
                <c:pt idx="12">
                  <c:v>634</c:v>
                </c:pt>
                <c:pt idx="13">
                  <c:v>621</c:v>
                </c:pt>
                <c:pt idx="14">
                  <c:v>592</c:v>
                </c:pt>
                <c:pt idx="15">
                  <c:v>685</c:v>
                </c:pt>
                <c:pt idx="16">
                  <c:v>1034</c:v>
                </c:pt>
                <c:pt idx="17">
                  <c:v>1580</c:v>
                </c:pt>
                <c:pt idx="18">
                  <c:v>1235</c:v>
                </c:pt>
                <c:pt idx="19">
                  <c:v>751</c:v>
                </c:pt>
                <c:pt idx="20">
                  <c:v>480</c:v>
                </c:pt>
                <c:pt idx="21">
                  <c:v>339</c:v>
                </c:pt>
                <c:pt idx="22">
                  <c:v>228</c:v>
                </c:pt>
                <c:pt idx="23">
                  <c:v>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B1-2244-A1F7-557329AA3F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9599311"/>
        <c:axId val="499521167"/>
      </c:barChart>
      <c:catAx>
        <c:axId val="4995993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521167"/>
        <c:crosses val="autoZero"/>
        <c:auto val="1"/>
        <c:lblAlgn val="ctr"/>
        <c:lblOffset val="100"/>
        <c:noMultiLvlLbl val="0"/>
      </c:catAx>
      <c:valAx>
        <c:axId val="49952116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Rides</a:t>
                </a:r>
              </a:p>
            </c:rich>
          </c:tx>
          <c:layout>
            <c:manualLayout>
              <c:xMode val="edge"/>
              <c:yMode val="edge"/>
              <c:x val="1.9444444444444445E-2"/>
              <c:y val="0.360578885972586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5993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>
          <a:lumMod val="50000"/>
          <a:lumOff val="5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Long Rides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Sheet2!$B$4:$B$5</c:f>
              <c:strCache>
                <c:ptCount val="2"/>
                <c:pt idx="0">
                  <c:v>Customer</c:v>
                </c:pt>
                <c:pt idx="1">
                  <c:v>Subscriber</c:v>
                </c:pt>
              </c:strCache>
            </c:strRef>
          </c:cat>
          <c:val>
            <c:numRef>
              <c:f>Sheet2!$C$4:$C$5</c:f>
              <c:numCache>
                <c:formatCode>_(* #,##0_);_(* \(#,##0\);_(* "-"??_);_(@_)</c:formatCode>
                <c:ptCount val="2"/>
                <c:pt idx="0">
                  <c:v>14027</c:v>
                </c:pt>
                <c:pt idx="1">
                  <c:v>5286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E0-B443-9A75-223AFE69DC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02921776"/>
        <c:axId val="279055471"/>
      </c:barChart>
      <c:catAx>
        <c:axId val="1602921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9055471"/>
        <c:crosses val="autoZero"/>
        <c:auto val="1"/>
        <c:lblAlgn val="ctr"/>
        <c:lblOffset val="100"/>
        <c:noMultiLvlLbl val="0"/>
      </c:catAx>
      <c:valAx>
        <c:axId val="27905547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800" dirty="0"/>
                  <a:t>Number of Rides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2921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Short Rides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Sheet2!$B$8:$B$9</c:f>
              <c:strCache>
                <c:ptCount val="2"/>
                <c:pt idx="0">
                  <c:v>Customer</c:v>
                </c:pt>
                <c:pt idx="1">
                  <c:v>Subscriber</c:v>
                </c:pt>
              </c:strCache>
            </c:strRef>
          </c:cat>
          <c:val>
            <c:numRef>
              <c:f>Sheet2!$C$8:$C$9</c:f>
              <c:numCache>
                <c:formatCode>_(* #,##0_);_(* \(#,##0\);_(* "-"??_);_(@_)</c:formatCode>
                <c:ptCount val="2"/>
                <c:pt idx="0">
                  <c:v>422691</c:v>
                </c:pt>
                <c:pt idx="1">
                  <c:v>1965568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EE-FD4F-889D-E18761030E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9579727"/>
        <c:axId val="410082431"/>
      </c:barChart>
      <c:catAx>
        <c:axId val="279579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082431"/>
        <c:crosses val="autoZero"/>
        <c:auto val="1"/>
        <c:lblAlgn val="ctr"/>
        <c:lblOffset val="100"/>
        <c:noMultiLvlLbl val="0"/>
      </c:catAx>
      <c:valAx>
        <c:axId val="4100824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800" dirty="0"/>
                  <a:t>Number of Rides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9579727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Super Long Rides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Sheet2!$B$10:$B$11</c:f>
              <c:strCache>
                <c:ptCount val="2"/>
                <c:pt idx="0">
                  <c:v>Customer</c:v>
                </c:pt>
                <c:pt idx="1">
                  <c:v>Subscriber</c:v>
                </c:pt>
              </c:strCache>
            </c:strRef>
          </c:cat>
          <c:val>
            <c:numRef>
              <c:f>Sheet2!$C$10:$C$11</c:f>
              <c:numCache>
                <c:formatCode>_(* #,##0_);_(* \(#,##0\);_(* "-"??_);_(@_)</c:formatCode>
                <c:ptCount val="2"/>
                <c:pt idx="0">
                  <c:v>8234</c:v>
                </c:pt>
                <c:pt idx="1">
                  <c:v>3012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AC-354D-A84C-C8FF2BED80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5278896"/>
        <c:axId val="1525279712"/>
      </c:barChart>
      <c:catAx>
        <c:axId val="1525278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5279712"/>
        <c:crosses val="autoZero"/>
        <c:auto val="1"/>
        <c:lblAlgn val="ctr"/>
        <c:lblOffset val="100"/>
        <c:noMultiLvlLbl val="0"/>
      </c:catAx>
      <c:valAx>
        <c:axId val="15252797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800" dirty="0"/>
                  <a:t>Number</a:t>
                </a:r>
                <a:r>
                  <a:rPr lang="en-US" sz="800" baseline="0" dirty="0"/>
                  <a:t> of Rides</a:t>
                </a:r>
                <a:endParaRPr lang="en-US" sz="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5278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4594E-5F3F-AE41-8B66-14B5140E0E8A}" type="datetimeFigureOut">
              <a:rPr lang="en-US" smtClean="0"/>
              <a:t>3/22/22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EEDF6-5C51-714B-AA3A-97B042390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84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EEDF6-5C51-714B-AA3A-97B0423907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5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86B06-EFBC-B14F-96FB-FCBDEBB9A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310F71-5918-0244-A310-903B1C10A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B392C-CDFB-1D4F-B6FC-F85880102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5FAB-360C-BA4F-AB07-4D61F906FD14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2DF32-2485-C045-B360-AC6DD0936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70311-40B8-314A-B66E-703CF8E3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A5C8-BEB6-B140-80E4-53212405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7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31C9-ECFC-9A41-97CB-2FB30592D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8B1378-DD8C-234F-96B2-934F2F0EB4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48021-64DE-B04B-A547-4CF7CEA5E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5FAB-360C-BA4F-AB07-4D61F906FD14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06AC1-18C8-164C-B6B8-CC5003EEA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63FA3-3C8B-C24F-83E6-AA02F7FD0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A5C8-BEB6-B140-80E4-53212405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97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B3B61-9F3E-CC46-85B7-A48B0FB3C8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D87FF-26AA-2E4F-BE77-3A28CF631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324B7-23D5-AE4D-B827-C68D569DA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5FAB-360C-BA4F-AB07-4D61F906FD14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B7AE0-BE5B-B746-A613-4F27A83D2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1FD2B-B074-D54F-931F-FE166B284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A5C8-BEB6-B140-80E4-53212405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E4310-E241-7642-B2D8-B61596E70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CCC9D-0AC1-4644-BF9F-EA24D1F57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24D97-99A3-204C-B035-0EA79915C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5FAB-360C-BA4F-AB07-4D61F906FD14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F8782-798B-BF44-B936-C5129B0F4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D94B9-2E01-5A4A-B046-C56E895B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A5C8-BEB6-B140-80E4-53212405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6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10882-C399-0147-859D-0181F629E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8B0E0-1168-4044-8903-AEFCFC9C4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A7608-D6CD-A54E-B109-DB15E7E52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5FAB-360C-BA4F-AB07-4D61F906FD14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795A4-DFAC-D54B-BE0B-5F959E99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0C817-6C54-0E44-8DCC-B5436147A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A5C8-BEB6-B140-80E4-53212405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C2C63-30BB-E142-8DD0-B4F55381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9C03C-5FB0-F44F-8F9F-7C2A11A1A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06538-08A1-6540-938D-432B3BBD3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8C022-9FD3-D44F-BF75-8354A176C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5FAB-360C-BA4F-AB07-4D61F906FD14}" type="datetimeFigureOut">
              <a:rPr lang="en-US" smtClean="0"/>
              <a:t>3/22/22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1183F-5218-F648-9216-8B86CBA8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6B882E-33D0-3F4A-ABB7-F2EAE507F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A5C8-BEB6-B140-80E4-53212405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61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41A7-813C-754C-B413-124BDC0BF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311EE-39DF-7240-9EEF-527C87ACA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4E39C9-1C72-794C-8B33-81844611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9B7901-B79C-8443-839E-622C28E70B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8F8C66-2FB5-9347-98B8-4DEABE9A7B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7CD59-0B8F-D341-94AC-4351C15D4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5FAB-360C-BA4F-AB07-4D61F906FD14}" type="datetimeFigureOut">
              <a:rPr lang="en-US" smtClean="0"/>
              <a:t>3/22/22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F84449-42ED-0645-A0BA-5E4EC68CA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06ACF5-9916-3C4E-BA64-2FEBBA884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A5C8-BEB6-B140-80E4-53212405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4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058C-F823-564A-AD8C-2F9E1361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CB7E5E-0365-9741-87F5-AB211EB7B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5FAB-360C-BA4F-AB07-4D61F906FD14}" type="datetimeFigureOut">
              <a:rPr lang="en-US" smtClean="0"/>
              <a:t>3/22/22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7AE20-2E1A-1040-8368-4615D9C8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4E59E1-ECEB-3544-932B-07A9AF2D5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A5C8-BEB6-B140-80E4-53212405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14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6DFCB7-7440-2940-A34C-D79A115D8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5FAB-360C-BA4F-AB07-4D61F906FD14}" type="datetimeFigureOut">
              <a:rPr lang="en-US" smtClean="0"/>
              <a:t>3/22/22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DFFAE2-6EBD-1D4D-AA97-B0B072DF5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94A19-7E54-4C45-845A-321D54723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A5C8-BEB6-B140-80E4-53212405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59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F2C05-92FF-B248-9CE8-6815152C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419BD-8E6E-CF4E-9238-7032FAED6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3911E5-EEAC-4C46-885E-25B3643D8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FFA6E-3F43-6744-BF05-F72362527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5FAB-360C-BA4F-AB07-4D61F906FD14}" type="datetimeFigureOut">
              <a:rPr lang="en-US" smtClean="0"/>
              <a:t>3/22/22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8B036-7722-1847-8FF1-ED249A55E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99308-A5DA-A447-B727-C2B58E378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A5C8-BEB6-B140-80E4-53212405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CE1F0-3DA7-3D49-8B2A-3404042A7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BEB77D-0DBF-B444-82FE-BF6B259067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031258-AF46-E84B-8D30-041A0932E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FC7F52-1CFC-544F-91C0-23AF7BB19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5FAB-360C-BA4F-AB07-4D61F906FD14}" type="datetimeFigureOut">
              <a:rPr lang="en-US" smtClean="0"/>
              <a:t>3/22/22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5F73D6-EC1F-2F45-B984-74E0495F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BB68A-E110-DE40-9EB9-EAADF5B90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A5C8-BEB6-B140-80E4-53212405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75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AF545E-A6A6-0A43-BA04-9823A7C0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1E02E-F2ED-6E4A-993F-C5146180F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BCA8F-2C9F-2649-8152-F5F61DB4C8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45FAB-360C-BA4F-AB07-4D61F906FD14}" type="datetimeFigureOut">
              <a:rPr lang="en-US" smtClean="0"/>
              <a:t>3/22/22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0AE2B-7D6F-6141-9C3C-4B4376226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C4162-4163-F347-A53A-65472F149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2A5C8-BEB6-B140-80E4-53212405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5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yf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wrench-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publicdomainfiles.com/show_file.php?id=13529242816467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bay-bridge-california-city-449608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www.deviantart.com/rhyton/art/So-Many-Bikes-383825177" TargetMode="External"/><Relationship Id="rId7" Type="http://schemas.openxmlformats.org/officeDocument/2006/relationships/hyperlink" Target="https://freepngimg.com/png/3005-wall-clock-png-image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commons.wikimedia.org/wiki/File:Bike_rack_at_West_Jordan_City_Center_Station.JPG" TargetMode="External"/><Relationship Id="rId10" Type="http://schemas.openxmlformats.org/officeDocument/2006/relationships/chart" Target="../charts/chart1.xml"/><Relationship Id="rId4" Type="http://schemas.openxmlformats.org/officeDocument/2006/relationships/image" Target="../media/image5.JPG"/><Relationship Id="rId9" Type="http://schemas.openxmlformats.org/officeDocument/2006/relationships/hyperlink" Target="https://localwiki.org/davis/Bike_Recovery_System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9F450EB-0A50-FD41-A479-3799B0560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2082"/>
            <a:ext cx="9144000" cy="1655762"/>
          </a:xfrm>
        </p:spPr>
        <p:txBody>
          <a:bodyPr/>
          <a:lstStyle/>
          <a:p>
            <a:r>
              <a:rPr lang="en-US" sz="32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Baywheels</a:t>
            </a:r>
            <a:r>
              <a:rPr lang="en-US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</a:p>
          <a:p>
            <a:r>
              <a:rPr lang="en-US" sz="3200" dirty="0"/>
              <a:t>San Francisco, CA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B13975-B883-6942-AB8A-0164F2A62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78915" y="1736168"/>
            <a:ext cx="2634169" cy="186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18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B0FF3-DD80-CE42-92C2-60B026987FD5}"/>
              </a:ext>
            </a:extLst>
          </p:cNvPr>
          <p:cNvSpPr txBox="1"/>
          <p:nvPr/>
        </p:nvSpPr>
        <p:spPr>
          <a:xfrm>
            <a:off x="632011" y="430306"/>
            <a:ext cx="590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time of year for full </a:t>
            </a:r>
            <a:r>
              <a:rPr lang="en-US" dirty="0">
                <a:solidFill>
                  <a:srgbClr val="0070C0"/>
                </a:solidFill>
              </a:rPr>
              <a:t>tune-ups</a:t>
            </a:r>
            <a:r>
              <a:rPr lang="en-US" dirty="0"/>
              <a:t> and routine </a:t>
            </a:r>
            <a:r>
              <a:rPr lang="en-US" dirty="0">
                <a:solidFill>
                  <a:srgbClr val="0070C0"/>
                </a:solidFill>
              </a:rPr>
              <a:t>maintenance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1E13A4A-B9B9-E840-94EE-8AF124271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435988"/>
              </p:ext>
            </p:extLst>
          </p:nvPr>
        </p:nvGraphicFramePr>
        <p:xfrm>
          <a:off x="4495248" y="933882"/>
          <a:ext cx="2044700" cy="28235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1529">
                  <a:extLst>
                    <a:ext uri="{9D8B030D-6E8A-4147-A177-3AD203B41FA5}">
                      <a16:colId xmlns:a16="http://schemas.microsoft.com/office/drawing/2014/main" val="728116719"/>
                    </a:ext>
                  </a:extLst>
                </a:gridCol>
                <a:gridCol w="1163171">
                  <a:extLst>
                    <a:ext uri="{9D8B030D-6E8A-4147-A177-3AD203B41FA5}">
                      <a16:colId xmlns:a16="http://schemas.microsoft.com/office/drawing/2014/main" val="1848210229"/>
                    </a:ext>
                  </a:extLst>
                </a:gridCol>
              </a:tblGrid>
              <a:tr h="23270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 dirty="0">
                          <a:effectLst/>
                        </a:rPr>
                        <a:t>month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 dirty="0" err="1">
                          <a:effectLst/>
                        </a:rPr>
                        <a:t>number_rides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21108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July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457324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22080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October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441353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52613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September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404203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765897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August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402725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25148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June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387740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272972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April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370280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529879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March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367681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72083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361288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122293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November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319631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52949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February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290130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66840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January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286884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9283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December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281465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43600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2D475F-F49D-3C42-A478-414139057F35}"/>
              </a:ext>
            </a:extLst>
          </p:cNvPr>
          <p:cNvSpPr txBox="1"/>
          <p:nvPr/>
        </p:nvSpPr>
        <p:spPr>
          <a:xfrm>
            <a:off x="707652" y="799638"/>
            <a:ext cx="376349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WITH</a:t>
            </a:r>
          </a:p>
          <a:p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two_years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AS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     (SELECT *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     FROM baywheels_2018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     UNION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     SELECT *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     FROM baywheels_2019)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	 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SELECT 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CASE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WHEN DATE_PART('month',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) = 1 THEN 'January'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WHEN DATE_PART('month',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) = 2 THEN 'February'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WHEN DATE_PART('month',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) = 3 THEN 'March'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WHEN DATE_PART('month',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) = 4 THEN 'April'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WHEN DATE_PART('month',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) = 5 THEN 'May'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WHEN DATE_PART('month',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) = 6 THEN 'June'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WHEN DATE_PART('month',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) = 7 THEN 'July'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WHEN DATE_PART('month',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) = 8 THEN 'August'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WHEN DATE_PART('month',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) = 9 THEN 'September'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WHEN DATE_PART('month',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) = 10 THEN 'October'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WHEN DATE_PART('month',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) = 11 THEN 'November'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WHEN DATE_PART('month',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) = 12 THEN 'December'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ELSE '' END AS month, COUNT(*) as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number_of_rides</a:t>
            </a:r>
            <a:endParaRPr lang="en-US" sz="9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FROM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two_years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t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GROUP BY 1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ORDER BY 2 DESC;</a:t>
            </a:r>
          </a:p>
          <a:p>
            <a:endParaRPr lang="en-US" sz="9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900" dirty="0">
                <a:solidFill>
                  <a:srgbClr val="00B050"/>
                </a:solidFill>
              </a:rPr>
              <a:t>--Only used 2 years (2018 / 2019) because 2017 is incomplete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683B46-D69B-F841-8054-B1A90FB12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87548" y="462572"/>
            <a:ext cx="304800" cy="30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D1A524-2D17-D142-9D44-C0AEA0A3ED59}"/>
              </a:ext>
            </a:extLst>
          </p:cNvPr>
          <p:cNvSpPr txBox="1"/>
          <p:nvPr/>
        </p:nvSpPr>
        <p:spPr>
          <a:xfrm>
            <a:off x="7068111" y="462572"/>
            <a:ext cx="449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much </a:t>
            </a:r>
            <a:r>
              <a:rPr lang="en-US" dirty="0">
                <a:solidFill>
                  <a:srgbClr val="FF0000"/>
                </a:solidFill>
              </a:rPr>
              <a:t>time</a:t>
            </a:r>
            <a:r>
              <a:rPr lang="en-US" dirty="0"/>
              <a:t> is accrued on each bike 2019?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73422FF-7046-0246-ADC7-88910EAEC5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55873"/>
              </p:ext>
            </p:extLst>
          </p:nvPr>
        </p:nvGraphicFramePr>
        <p:xfrm>
          <a:off x="9890312" y="921118"/>
          <a:ext cx="1940672" cy="28235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2720">
                  <a:extLst>
                    <a:ext uri="{9D8B030D-6E8A-4147-A177-3AD203B41FA5}">
                      <a16:colId xmlns:a16="http://schemas.microsoft.com/office/drawing/2014/main" val="3321169518"/>
                    </a:ext>
                  </a:extLst>
                </a:gridCol>
                <a:gridCol w="1087952">
                  <a:extLst>
                    <a:ext uri="{9D8B030D-6E8A-4147-A177-3AD203B41FA5}">
                      <a16:colId xmlns:a16="http://schemas.microsoft.com/office/drawing/2014/main" val="1537703259"/>
                    </a:ext>
                  </a:extLst>
                </a:gridCol>
              </a:tblGrid>
              <a:tr h="2743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bike_id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trip_duration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21837"/>
                  </a:ext>
                </a:extLst>
              </a:tr>
              <a:tr h="25491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614329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10 days 13:21:50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928681"/>
                  </a:ext>
                </a:extLst>
              </a:tr>
              <a:tr h="25491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11724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23:57:10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519925"/>
                  </a:ext>
                </a:extLst>
              </a:tr>
              <a:tr h="25491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3260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23:56:58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6276536"/>
                  </a:ext>
                </a:extLst>
              </a:tr>
              <a:tr h="25491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11475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23:55:15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7656410"/>
                  </a:ext>
                </a:extLst>
              </a:tr>
              <a:tr h="25491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845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23:55:14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563097"/>
                  </a:ext>
                </a:extLst>
              </a:tr>
              <a:tr h="25491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3370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23:52:32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567908"/>
                  </a:ext>
                </a:extLst>
              </a:tr>
              <a:tr h="25491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12549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23:52:16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235720"/>
                  </a:ext>
                </a:extLst>
              </a:tr>
              <a:tr h="25491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1393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23:51:45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0761912"/>
                  </a:ext>
                </a:extLst>
              </a:tr>
              <a:tr h="25491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9826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23:48:23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352657"/>
                  </a:ext>
                </a:extLst>
              </a:tr>
              <a:tr h="25491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1007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23:47:57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981155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D4B19CA-98E9-5F46-A433-864330A46567}"/>
              </a:ext>
            </a:extLst>
          </p:cNvPr>
          <p:cNvSpPr txBox="1"/>
          <p:nvPr/>
        </p:nvSpPr>
        <p:spPr>
          <a:xfrm>
            <a:off x="7068111" y="921122"/>
            <a:ext cx="28222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SELECT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</a:rPr>
              <a:t>bike_id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, AGE(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</a:rPr>
              <a:t>end_time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) as </a:t>
            </a:r>
          </a:p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</a:rPr>
              <a:t>trip_duration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FROM baywheels_2019</a:t>
            </a:r>
          </a:p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ORDER BY 2 DESC</a:t>
            </a:r>
          </a:p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LIMIT 10;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7EF387-565D-A64B-B513-0BC0CE76A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86128" y="3381249"/>
            <a:ext cx="322729" cy="322729"/>
          </a:xfrm>
          <a:prstGeom prst="rect">
            <a:avLst/>
          </a:prstGeom>
        </p:spPr>
      </p:pic>
      <p:sp>
        <p:nvSpPr>
          <p:cNvPr id="24" name="5-Point Star 23">
            <a:extLst>
              <a:ext uri="{FF2B5EF4-FFF2-40B4-BE49-F238E27FC236}">
                <a16:creationId xmlns:a16="http://schemas.microsoft.com/office/drawing/2014/main" id="{B3669620-5ED7-A849-B54C-9474A1461EDF}"/>
              </a:ext>
            </a:extLst>
          </p:cNvPr>
          <p:cNvSpPr/>
          <p:nvPr/>
        </p:nvSpPr>
        <p:spPr>
          <a:xfrm>
            <a:off x="11907371" y="1256011"/>
            <a:ext cx="87405" cy="88696"/>
          </a:xfrm>
          <a:prstGeom prst="star5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614635-CBEA-4347-8F32-234993203013}"/>
              </a:ext>
            </a:extLst>
          </p:cNvPr>
          <p:cNvSpPr txBox="1"/>
          <p:nvPr/>
        </p:nvSpPr>
        <p:spPr>
          <a:xfrm>
            <a:off x="7068110" y="3684492"/>
            <a:ext cx="34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rides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/>
              <a:t>per bike id 2019?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1362F1F-FFC6-4544-96D9-E43D10476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31004"/>
              </p:ext>
            </p:extLst>
          </p:nvPr>
        </p:nvGraphicFramePr>
        <p:xfrm>
          <a:off x="9890311" y="4043971"/>
          <a:ext cx="2017060" cy="25450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8530">
                  <a:extLst>
                    <a:ext uri="{9D8B030D-6E8A-4147-A177-3AD203B41FA5}">
                      <a16:colId xmlns:a16="http://schemas.microsoft.com/office/drawing/2014/main" val="1259647352"/>
                    </a:ext>
                  </a:extLst>
                </a:gridCol>
                <a:gridCol w="1008530">
                  <a:extLst>
                    <a:ext uri="{9D8B030D-6E8A-4147-A177-3AD203B41FA5}">
                      <a16:colId xmlns:a16="http://schemas.microsoft.com/office/drawing/2014/main" val="1714406919"/>
                    </a:ext>
                  </a:extLst>
                </a:gridCol>
              </a:tblGrid>
              <a:tr h="24187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bike_id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err="1">
                          <a:effectLst/>
                        </a:rPr>
                        <a:t>count_rides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018644"/>
                  </a:ext>
                </a:extLst>
              </a:tr>
              <a:tr h="2303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3135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912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2938232"/>
                  </a:ext>
                </a:extLst>
              </a:tr>
              <a:tr h="2303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3146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3035954"/>
                  </a:ext>
                </a:extLst>
              </a:tr>
              <a:tr h="2303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3569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889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234873"/>
                  </a:ext>
                </a:extLst>
              </a:tr>
              <a:tr h="2303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3249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882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152204"/>
                  </a:ext>
                </a:extLst>
              </a:tr>
              <a:tr h="2303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882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0375907"/>
                  </a:ext>
                </a:extLst>
              </a:tr>
              <a:tr h="2303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3009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874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9082622"/>
                  </a:ext>
                </a:extLst>
              </a:tr>
              <a:tr h="2303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871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702836"/>
                  </a:ext>
                </a:extLst>
              </a:tr>
              <a:tr h="2303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2174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866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70607"/>
                  </a:ext>
                </a:extLst>
              </a:tr>
              <a:tr h="2303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2293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862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108225"/>
                  </a:ext>
                </a:extLst>
              </a:tr>
              <a:tr h="2303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2692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862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00101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3158EE35-8CD9-7F44-9017-853741266D38}"/>
              </a:ext>
            </a:extLst>
          </p:cNvPr>
          <p:cNvSpPr txBox="1"/>
          <p:nvPr/>
        </p:nvSpPr>
        <p:spPr>
          <a:xfrm>
            <a:off x="7068110" y="4170046"/>
            <a:ext cx="273563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SELECT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</a:rPr>
              <a:t>bike_id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, COUNT(*) as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</a:rPr>
              <a:t>count_rides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FROM baywheels</a:t>
            </a:r>
            <a:r>
              <a:rPr lang="en-US" sz="1100">
                <a:solidFill>
                  <a:schemeClr val="bg2">
                    <a:lumMod val="50000"/>
                  </a:schemeClr>
                </a:solidFill>
              </a:rPr>
              <a:t>_2019</a:t>
            </a:r>
          </a:p>
          <a:p>
            <a:r>
              <a:rPr lang="en-US" sz="1100">
                <a:solidFill>
                  <a:schemeClr val="bg2">
                    <a:lumMod val="50000"/>
                  </a:schemeClr>
                </a:solidFill>
              </a:rPr>
              <a:t>GROUP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BY 1</a:t>
            </a:r>
          </a:p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ORDER BY 2 DESC</a:t>
            </a:r>
          </a:p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LIMIT 10;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4946AA-B01A-F54B-90BA-F658E2323693}"/>
              </a:ext>
            </a:extLst>
          </p:cNvPr>
          <p:cNvSpPr txBox="1"/>
          <p:nvPr/>
        </p:nvSpPr>
        <p:spPr>
          <a:xfrm>
            <a:off x="632011" y="5042699"/>
            <a:ext cx="65109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Winter time</a:t>
            </a:r>
            <a:r>
              <a:rPr lang="en-US" sz="1400" dirty="0"/>
              <a:t>, December/January should be time for full tune-ups and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Bikes should be brought in for inspection and quick maintenance after </a:t>
            </a:r>
            <a:r>
              <a:rPr lang="en-US" sz="1400" dirty="0">
                <a:solidFill>
                  <a:srgbClr val="00B050"/>
                </a:solidFill>
              </a:rPr>
              <a:t>450</a:t>
            </a:r>
            <a:r>
              <a:rPr lang="en-US" sz="1400" dirty="0"/>
              <a:t> rides or </a:t>
            </a:r>
            <a:r>
              <a:rPr lang="en-US" sz="1400" dirty="0">
                <a:solidFill>
                  <a:srgbClr val="00B050"/>
                </a:solidFill>
              </a:rPr>
              <a:t>12</a:t>
            </a:r>
            <a:r>
              <a:rPr lang="en-US" sz="1400" dirty="0"/>
              <a:t> hours</a:t>
            </a:r>
          </a:p>
        </p:txBody>
      </p:sp>
      <p:sp>
        <p:nvSpPr>
          <p:cNvPr id="34" name="5-Point Star 33">
            <a:extLst>
              <a:ext uri="{FF2B5EF4-FFF2-40B4-BE49-F238E27FC236}">
                <a16:creationId xmlns:a16="http://schemas.microsoft.com/office/drawing/2014/main" id="{B93C79AD-662A-FB45-8191-9F43CA20F620}"/>
              </a:ext>
            </a:extLst>
          </p:cNvPr>
          <p:cNvSpPr/>
          <p:nvPr/>
        </p:nvSpPr>
        <p:spPr>
          <a:xfrm>
            <a:off x="1907241" y="5062343"/>
            <a:ext cx="141194" cy="134471"/>
          </a:xfrm>
          <a:prstGeom prst="star5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38268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9" grpId="0"/>
      <p:bldP spid="24" grpId="0" animBg="1"/>
      <p:bldP spid="25" grpId="0"/>
      <p:bldP spid="29" grpId="0"/>
      <p:bldP spid="32" grpId="0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2A7224-6672-DE47-BBBA-3894EC8A6CAA}"/>
              </a:ext>
            </a:extLst>
          </p:cNvPr>
          <p:cNvSpPr txBox="1"/>
          <p:nvPr/>
        </p:nvSpPr>
        <p:spPr>
          <a:xfrm>
            <a:off x="4350218" y="2598003"/>
            <a:ext cx="3092730" cy="1138773"/>
          </a:xfrm>
          <a:prstGeom prst="rect">
            <a:avLst/>
          </a:prstGeom>
          <a:noFill/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Models</a:t>
            </a:r>
          </a:p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(bike types)</a:t>
            </a:r>
          </a:p>
        </p:txBody>
      </p:sp>
    </p:spTree>
    <p:extLst>
      <p:ext uri="{BB962C8B-B14F-4D97-AF65-F5344CB8AC3E}">
        <p14:creationId xmlns:p14="http://schemas.microsoft.com/office/powerpoint/2010/main" val="2659641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89AC8C-6543-994D-850D-641DD1982073}"/>
              </a:ext>
            </a:extLst>
          </p:cNvPr>
          <p:cNvSpPr txBox="1"/>
          <p:nvPr/>
        </p:nvSpPr>
        <p:spPr>
          <a:xfrm>
            <a:off x="719418" y="578224"/>
            <a:ext cx="652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</a:t>
            </a:r>
            <a:r>
              <a:rPr lang="en-US" dirty="0">
                <a:solidFill>
                  <a:srgbClr val="0070C0"/>
                </a:solidFill>
              </a:rPr>
              <a:t>types of trips </a:t>
            </a:r>
            <a:r>
              <a:rPr lang="en-US" dirty="0"/>
              <a:t>did our users complete in 2019?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E684C-37FA-4B4D-AF93-6233057B3ABC}"/>
              </a:ext>
            </a:extLst>
          </p:cNvPr>
          <p:cNvSpPr txBox="1"/>
          <p:nvPr/>
        </p:nvSpPr>
        <p:spPr>
          <a:xfrm>
            <a:off x="719418" y="1132274"/>
            <a:ext cx="62028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SELECT 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user_type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,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CASE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WHEN AGE(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end_time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) &gt;= '00:00:00' AND AGE(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end_time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) &lt; '00:30:00' THEN 'Short'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WHEN AGE(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end_time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) BETWEEN '00:30:00' AND '01:00:00' THEN 'Medium'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WHEN (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end_time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- 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) &gt; '01:00:00' AND (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end_time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- 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) &lt; '02:00:00' THEN 'Long'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WHEN (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end_time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- 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) &gt;= '02:00:00' THEN 'Super long'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ELSE ''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END AS 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trip_duration_category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, COUNT(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) as 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ride_count</a:t>
            </a: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baywheels_2019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GROUP BY 1, 2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HAVING COUNT(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) &gt; 10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ORDER BY 2, 3 DESC;</a:t>
            </a:r>
            <a:endParaRPr lang="en-US" sz="16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25C94D0-ABD7-B64E-A114-1CF5584F2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691088"/>
              </p:ext>
            </p:extLst>
          </p:nvPr>
        </p:nvGraphicFramePr>
        <p:xfrm>
          <a:off x="6642099" y="1093882"/>
          <a:ext cx="4646707" cy="1950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9949">
                  <a:extLst>
                    <a:ext uri="{9D8B030D-6E8A-4147-A177-3AD203B41FA5}">
                      <a16:colId xmlns:a16="http://schemas.microsoft.com/office/drawing/2014/main" val="1350657127"/>
                    </a:ext>
                  </a:extLst>
                </a:gridCol>
                <a:gridCol w="949949">
                  <a:extLst>
                    <a:ext uri="{9D8B030D-6E8A-4147-A177-3AD203B41FA5}">
                      <a16:colId xmlns:a16="http://schemas.microsoft.com/office/drawing/2014/main" val="3881739795"/>
                    </a:ext>
                  </a:extLst>
                </a:gridCol>
                <a:gridCol w="1324833">
                  <a:extLst>
                    <a:ext uri="{9D8B030D-6E8A-4147-A177-3AD203B41FA5}">
                      <a16:colId xmlns:a16="http://schemas.microsoft.com/office/drawing/2014/main" val="2824023823"/>
                    </a:ext>
                  </a:extLst>
                </a:gridCol>
                <a:gridCol w="944605">
                  <a:extLst>
                    <a:ext uri="{9D8B030D-6E8A-4147-A177-3AD203B41FA5}">
                      <a16:colId xmlns:a16="http://schemas.microsoft.com/office/drawing/2014/main" val="1862983553"/>
                    </a:ext>
                  </a:extLst>
                </a:gridCol>
                <a:gridCol w="477371">
                  <a:extLst>
                    <a:ext uri="{9D8B030D-6E8A-4147-A177-3AD203B41FA5}">
                      <a16:colId xmlns:a16="http://schemas.microsoft.com/office/drawing/2014/main" val="178111817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trip_length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user_type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number_of_rides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difference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ratio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989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Customer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                14,027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              +8,741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2.65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38695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Subscriber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                  5,286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43276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Medium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Customer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                40,858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59444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Medium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Subscriber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                47,296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              +6,438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1.16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95413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Short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Customer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              422,691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134508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Short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Subscriber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           1,965,568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+1,542,877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4.65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37523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Super long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Customer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                  8,234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              +5,222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2.73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74130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Super long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Subscriber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                  3,012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975771"/>
                  </a:ext>
                </a:extLst>
              </a:tr>
            </a:tbl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A78FEE3-99EB-EC44-9105-66CA48CFB7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9517443"/>
              </p:ext>
            </p:extLst>
          </p:nvPr>
        </p:nvGraphicFramePr>
        <p:xfrm>
          <a:off x="7280087" y="3348317"/>
          <a:ext cx="2225488" cy="1969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600A9D3C-8618-A34F-8F67-AE2D2C2771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4403570"/>
              </p:ext>
            </p:extLst>
          </p:nvPr>
        </p:nvGraphicFramePr>
        <p:xfrm>
          <a:off x="4868956" y="3348317"/>
          <a:ext cx="2225488" cy="1969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381FEBEE-5A62-3D48-BA5D-89B236E974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0753840"/>
              </p:ext>
            </p:extLst>
          </p:nvPr>
        </p:nvGraphicFramePr>
        <p:xfrm>
          <a:off x="9691218" y="3348317"/>
          <a:ext cx="2225488" cy="1969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8E141EB-E7C0-6343-8D52-E1F6315120CA}"/>
              </a:ext>
            </a:extLst>
          </p:cNvPr>
          <p:cNvSpPr txBox="1"/>
          <p:nvPr/>
        </p:nvSpPr>
        <p:spPr>
          <a:xfrm>
            <a:off x="7718233" y="629068"/>
            <a:ext cx="301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Customers vs. Subscribers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F3F466-26E6-A044-A4C8-02542A65CE34}"/>
              </a:ext>
            </a:extLst>
          </p:cNvPr>
          <p:cNvSpPr txBox="1"/>
          <p:nvPr/>
        </p:nvSpPr>
        <p:spPr>
          <a:xfrm>
            <a:off x="719418" y="3640865"/>
            <a:ext cx="39198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types of bikes to suit ride type and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Road - Subscribers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C000"/>
                </a:solidFill>
              </a:rPr>
              <a:t>Touring -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Electric - chillers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89A7EF5-66D0-8F46-9CC0-8A323DC4B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3954" y="4788766"/>
            <a:ext cx="1668103" cy="12128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9EEC03-6C5B-2C42-9F01-DF3F7A5F3691}"/>
              </a:ext>
            </a:extLst>
          </p:cNvPr>
          <p:cNvCxnSpPr/>
          <p:nvPr/>
        </p:nvCxnSpPr>
        <p:spPr>
          <a:xfrm>
            <a:off x="6425454" y="5261087"/>
            <a:ext cx="4967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C335FBD-35EF-E540-A479-2F09A890EA3E}"/>
              </a:ext>
            </a:extLst>
          </p:cNvPr>
          <p:cNvCxnSpPr/>
          <p:nvPr/>
        </p:nvCxnSpPr>
        <p:spPr>
          <a:xfrm>
            <a:off x="8171330" y="5261087"/>
            <a:ext cx="4967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0A4588-E4EC-1E49-92DC-BB089339F1AD}"/>
              </a:ext>
            </a:extLst>
          </p:cNvPr>
          <p:cNvCxnSpPr/>
          <p:nvPr/>
        </p:nvCxnSpPr>
        <p:spPr>
          <a:xfrm>
            <a:off x="10582836" y="5263328"/>
            <a:ext cx="4967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31F68D6-EA93-9F42-8988-1F6D90C1F136}"/>
              </a:ext>
            </a:extLst>
          </p:cNvPr>
          <p:cNvCxnSpPr/>
          <p:nvPr/>
        </p:nvCxnSpPr>
        <p:spPr>
          <a:xfrm>
            <a:off x="6695887" y="1539689"/>
            <a:ext cx="45929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1510135-B63F-F046-87EC-C10194884EAA}"/>
              </a:ext>
            </a:extLst>
          </p:cNvPr>
          <p:cNvCxnSpPr/>
          <p:nvPr/>
        </p:nvCxnSpPr>
        <p:spPr>
          <a:xfrm>
            <a:off x="6695887" y="2182906"/>
            <a:ext cx="45929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6F16D86-4C1F-C947-B534-519618EDB525}"/>
              </a:ext>
            </a:extLst>
          </p:cNvPr>
          <p:cNvCxnSpPr/>
          <p:nvPr/>
        </p:nvCxnSpPr>
        <p:spPr>
          <a:xfrm>
            <a:off x="6695887" y="2604247"/>
            <a:ext cx="45929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7870E8-6329-634E-AE84-A1B94B9856F9}"/>
              </a:ext>
            </a:extLst>
          </p:cNvPr>
          <p:cNvCxnSpPr/>
          <p:nvPr/>
        </p:nvCxnSpPr>
        <p:spPr>
          <a:xfrm>
            <a:off x="6695887" y="2817159"/>
            <a:ext cx="45929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108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Graphic spid="12" grpId="0">
        <p:bldAsOne/>
      </p:bldGraphic>
      <p:bldGraphic spid="13" grpId="0">
        <p:bldAsOne/>
      </p:bldGraphic>
      <p:bldGraphic spid="14" grpId="0">
        <p:bldAsOne/>
      </p:bldGraphic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866147-15CC-2C4F-97E7-591F38DF8157}"/>
              </a:ext>
            </a:extLst>
          </p:cNvPr>
          <p:cNvSpPr txBox="1"/>
          <p:nvPr/>
        </p:nvSpPr>
        <p:spPr>
          <a:xfrm>
            <a:off x="617674" y="423893"/>
            <a:ext cx="7357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next?  How to improve data base?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45FC5D-68C1-CD48-8E96-930A800853D9}"/>
              </a:ext>
            </a:extLst>
          </p:cNvPr>
          <p:cNvSpPr txBox="1"/>
          <p:nvPr/>
        </p:nvSpPr>
        <p:spPr>
          <a:xfrm>
            <a:off x="769065" y="1483629"/>
            <a:ext cx="502617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Running total of bike availability at each station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Tracking bikes leaving / arriving in real time</a:t>
            </a:r>
          </a:p>
          <a:p>
            <a:pPr lvl="1"/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Collect more data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data on type of bikes being ridden by adding field/column to data tables for future rides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Odometer/speedometer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Issues reported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Ratings and user experience</a:t>
            </a:r>
          </a:p>
          <a:p>
            <a:pPr lvl="1"/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753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280B1D-238F-9C49-A4B4-60314F485BC8}"/>
              </a:ext>
            </a:extLst>
          </p:cNvPr>
          <p:cNvSpPr txBox="1"/>
          <p:nvPr/>
        </p:nvSpPr>
        <p:spPr>
          <a:xfrm>
            <a:off x="4724446" y="2598003"/>
            <a:ext cx="2743107" cy="830997"/>
          </a:xfrm>
          <a:prstGeom prst="rect">
            <a:avLst/>
          </a:prstGeom>
          <a:noFill/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95158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itybike-artBike-baywheels-mastercard">
            <a:extLst>
              <a:ext uri="{FF2B5EF4-FFF2-40B4-BE49-F238E27FC236}">
                <a16:creationId xmlns:a16="http://schemas.microsoft.com/office/drawing/2014/main" id="{CBD11F8D-E86B-3040-895E-67003EF6D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99" y="720832"/>
            <a:ext cx="9689601" cy="541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283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2A99D7-FA31-BA43-9BF9-DAF100C1D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80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EAC422-9E28-2442-86D0-CD3BC88BF375}"/>
              </a:ext>
            </a:extLst>
          </p:cNvPr>
          <p:cNvSpPr txBox="1"/>
          <p:nvPr/>
        </p:nvSpPr>
        <p:spPr>
          <a:xfrm>
            <a:off x="631901" y="971499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A4AE12-4F8D-084D-8B95-233BAD582B43}"/>
              </a:ext>
            </a:extLst>
          </p:cNvPr>
          <p:cNvSpPr txBox="1"/>
          <p:nvPr/>
        </p:nvSpPr>
        <p:spPr>
          <a:xfrm>
            <a:off x="631902" y="2900795"/>
            <a:ext cx="231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Maintenance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B6774C-0F3A-5344-9AD8-4531D7FC2ED7}"/>
              </a:ext>
            </a:extLst>
          </p:cNvPr>
          <p:cNvSpPr txBox="1"/>
          <p:nvPr/>
        </p:nvSpPr>
        <p:spPr>
          <a:xfrm>
            <a:off x="631902" y="4830091"/>
            <a:ext cx="1865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8BE8CE-0DB7-9A4E-8D6B-EA978CCD814E}"/>
              </a:ext>
            </a:extLst>
          </p:cNvPr>
          <p:cNvSpPr txBox="1"/>
          <p:nvPr/>
        </p:nvSpPr>
        <p:spPr>
          <a:xfrm>
            <a:off x="1564887" y="1613210"/>
            <a:ext cx="8798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When and Where to distribute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End/Start stations and daily ride quantity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Dock capacity &amp; EOD bike counts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527098-FB86-6E41-A5CC-27277F0F70C0}"/>
              </a:ext>
            </a:extLst>
          </p:cNvPr>
          <p:cNvSpPr txBox="1"/>
          <p:nvPr/>
        </p:nvSpPr>
        <p:spPr>
          <a:xfrm>
            <a:off x="1550018" y="3665388"/>
            <a:ext cx="879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Time of year best to perform full maintenance tune-ups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Trip duration and ride count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5E471A-E7D7-214B-BC40-EB1A2BC54512}"/>
              </a:ext>
            </a:extLst>
          </p:cNvPr>
          <p:cNvSpPr txBox="1"/>
          <p:nvPr/>
        </p:nvSpPr>
        <p:spPr>
          <a:xfrm>
            <a:off x="1564887" y="5563335"/>
            <a:ext cx="879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Bicycle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User type and trip length categories</a:t>
            </a:r>
          </a:p>
        </p:txBody>
      </p:sp>
    </p:spTree>
    <p:extLst>
      <p:ext uri="{BB962C8B-B14F-4D97-AF65-F5344CB8AC3E}">
        <p14:creationId xmlns:p14="http://schemas.microsoft.com/office/powerpoint/2010/main" val="238076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9454E-2E04-D448-B350-321E8C51D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63B9E9-0CA1-3C4F-899A-8384793D8BE5}"/>
              </a:ext>
            </a:extLst>
          </p:cNvPr>
          <p:cNvSpPr txBox="1"/>
          <p:nvPr/>
        </p:nvSpPr>
        <p:spPr>
          <a:xfrm>
            <a:off x="635540" y="1690688"/>
            <a:ext cx="3540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Frame:</a:t>
            </a:r>
          </a:p>
          <a:p>
            <a:r>
              <a:rPr lang="en-US" dirty="0">
                <a:solidFill>
                  <a:srgbClr val="0070C0"/>
                </a:solidFill>
              </a:rPr>
              <a:t>2.5 years</a:t>
            </a:r>
          </a:p>
          <a:p>
            <a:r>
              <a:rPr lang="en-US" dirty="0">
                <a:solidFill>
                  <a:srgbClr val="0070C0"/>
                </a:solidFill>
              </a:rPr>
              <a:t>June 28, 2017 – December 31, 2019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5A0EDF-3405-264D-97DD-CC3F90329EF7}"/>
              </a:ext>
            </a:extLst>
          </p:cNvPr>
          <p:cNvSpPr txBox="1"/>
          <p:nvPr/>
        </p:nvSpPr>
        <p:spPr>
          <a:xfrm>
            <a:off x="635540" y="4139730"/>
            <a:ext cx="3003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rides: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4,890,404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C74AD6-5685-6E42-84A5-6BC7C9262B6D}"/>
              </a:ext>
            </a:extLst>
          </p:cNvPr>
          <p:cNvSpPr txBox="1"/>
          <p:nvPr/>
        </p:nvSpPr>
        <p:spPr>
          <a:xfrm>
            <a:off x="4176069" y="1072939"/>
            <a:ext cx="1572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Rides per year:</a:t>
            </a:r>
          </a:p>
          <a:p>
            <a:r>
              <a:rPr lang="en-US" dirty="0">
                <a:solidFill>
                  <a:srgbClr val="00B050"/>
                </a:solidFill>
              </a:rPr>
              <a:t>2017</a:t>
            </a:r>
          </a:p>
          <a:p>
            <a:r>
              <a:rPr lang="en-US" dirty="0">
                <a:solidFill>
                  <a:srgbClr val="00B050"/>
                </a:solidFill>
              </a:rPr>
              <a:t>2018</a:t>
            </a:r>
          </a:p>
          <a:p>
            <a:r>
              <a:rPr lang="en-US" dirty="0">
                <a:solidFill>
                  <a:srgbClr val="00B050"/>
                </a:solidFill>
              </a:rPr>
              <a:t>2019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EA319-4806-5A48-850A-5CDBA71DB93B}"/>
              </a:ext>
            </a:extLst>
          </p:cNvPr>
          <p:cNvSpPr txBox="1"/>
          <p:nvPr/>
        </p:nvSpPr>
        <p:spPr>
          <a:xfrm>
            <a:off x="5527849" y="1350325"/>
            <a:ext cx="1572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519,700</a:t>
            </a:r>
          </a:p>
          <a:p>
            <a:r>
              <a:rPr lang="en-US" dirty="0">
                <a:solidFill>
                  <a:srgbClr val="00B050"/>
                </a:solidFill>
              </a:rPr>
              <a:t>1,863,721</a:t>
            </a:r>
          </a:p>
          <a:p>
            <a:r>
              <a:rPr lang="en-US" dirty="0">
                <a:solidFill>
                  <a:srgbClr val="00B050"/>
                </a:solidFill>
              </a:rPr>
              <a:t>2,506,983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0D2ECB-B461-054B-B7CA-7410ABCD2962}"/>
              </a:ext>
            </a:extLst>
          </p:cNvPr>
          <p:cNvSpPr txBox="1"/>
          <p:nvPr/>
        </p:nvSpPr>
        <p:spPr>
          <a:xfrm>
            <a:off x="8216139" y="472774"/>
            <a:ext cx="2876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AVG monthly rides per year:</a:t>
            </a:r>
          </a:p>
          <a:p>
            <a:r>
              <a:rPr lang="en-US" dirty="0">
                <a:solidFill>
                  <a:srgbClr val="7030A0"/>
                </a:solidFill>
              </a:rPr>
              <a:t>2017</a:t>
            </a:r>
          </a:p>
          <a:p>
            <a:r>
              <a:rPr lang="en-US" dirty="0">
                <a:solidFill>
                  <a:srgbClr val="7030A0"/>
                </a:solidFill>
              </a:rPr>
              <a:t>2018</a:t>
            </a:r>
          </a:p>
          <a:p>
            <a:r>
              <a:rPr lang="en-US" dirty="0">
                <a:solidFill>
                  <a:srgbClr val="7030A0"/>
                </a:solidFill>
              </a:rPr>
              <a:t>2019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1096DC-220E-9446-B03B-9111B80BE27A}"/>
              </a:ext>
            </a:extLst>
          </p:cNvPr>
          <p:cNvSpPr txBox="1"/>
          <p:nvPr/>
        </p:nvSpPr>
        <p:spPr>
          <a:xfrm>
            <a:off x="9806738" y="738246"/>
            <a:ext cx="1406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  74,242.9</a:t>
            </a:r>
          </a:p>
          <a:p>
            <a:r>
              <a:rPr lang="en-US" dirty="0">
                <a:solidFill>
                  <a:srgbClr val="7030A0"/>
                </a:solidFill>
              </a:rPr>
              <a:t>155,310.1</a:t>
            </a:r>
          </a:p>
          <a:p>
            <a:r>
              <a:rPr lang="en-US" dirty="0">
                <a:solidFill>
                  <a:srgbClr val="7030A0"/>
                </a:solidFill>
              </a:rPr>
              <a:t>208,915.3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468E32-041C-B743-A3F4-3C1F35B62A90}"/>
              </a:ext>
            </a:extLst>
          </p:cNvPr>
          <p:cNvSpPr txBox="1"/>
          <p:nvPr/>
        </p:nvSpPr>
        <p:spPr>
          <a:xfrm>
            <a:off x="8513733" y="3729971"/>
            <a:ext cx="2640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AVG daily rides per year</a:t>
            </a:r>
            <a:r>
              <a:rPr lang="en-US" dirty="0">
                <a:solidFill>
                  <a:srgbClr val="7030A0"/>
                </a:solidFill>
              </a:rPr>
              <a:t>: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2017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2018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2019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908DC4-8DE2-6544-805F-3DD0DBEB39F5}"/>
              </a:ext>
            </a:extLst>
          </p:cNvPr>
          <p:cNvSpPr txBox="1"/>
          <p:nvPr/>
        </p:nvSpPr>
        <p:spPr>
          <a:xfrm>
            <a:off x="686251" y="4786061"/>
            <a:ext cx="2628296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SELECT COUNT(*) 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count_all_rides</a:t>
            </a: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(SELECT *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FROM baywheels_2019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UNION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SELECT *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FROM baywheels_2018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UNION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SELECT *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FROM baywheels_2017) as 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all_years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0DC2B2-8473-D54D-9242-CDC7B57E08A3}"/>
              </a:ext>
            </a:extLst>
          </p:cNvPr>
          <p:cNvSpPr txBox="1"/>
          <p:nvPr/>
        </p:nvSpPr>
        <p:spPr>
          <a:xfrm>
            <a:off x="9879095" y="4001122"/>
            <a:ext cx="1178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2,779.1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5,106.1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6,868.4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FCEBCC-6BAC-8F41-A67B-869BCB1EA917}"/>
              </a:ext>
            </a:extLst>
          </p:cNvPr>
          <p:cNvSpPr txBox="1"/>
          <p:nvPr/>
        </p:nvSpPr>
        <p:spPr>
          <a:xfrm>
            <a:off x="4172317" y="2346756"/>
            <a:ext cx="37515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SELECT DATE_PART('year',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), COUNT(*)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count_all_rides</a:t>
            </a:r>
            <a:endParaRPr lang="en-US" sz="9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FROM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(SELECT *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FROM baywheels_2019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UNION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SELECT *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FROM baywheels_2018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UNION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SELECT *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FROM baywheels_2017) as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all_years</a:t>
            </a:r>
            <a:endParaRPr lang="en-US" sz="9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GROUP BY 1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ORDER BY 1;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0AAD33-665A-6543-B6A0-DAA0C60A137A}"/>
              </a:ext>
            </a:extLst>
          </p:cNvPr>
          <p:cNvSpPr txBox="1"/>
          <p:nvPr/>
        </p:nvSpPr>
        <p:spPr>
          <a:xfrm>
            <a:off x="5998467" y="4401441"/>
            <a:ext cx="2038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stations:</a:t>
            </a:r>
          </a:p>
          <a:p>
            <a:r>
              <a:rPr lang="en-US" dirty="0">
                <a:solidFill>
                  <a:srgbClr val="FF0000"/>
                </a:solidFill>
              </a:rPr>
              <a:t>421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58A3C4-BE06-C946-9F0B-B4ABA3280313}"/>
              </a:ext>
            </a:extLst>
          </p:cNvPr>
          <p:cNvSpPr txBox="1"/>
          <p:nvPr/>
        </p:nvSpPr>
        <p:spPr>
          <a:xfrm>
            <a:off x="6066456" y="5015059"/>
            <a:ext cx="19199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SELECT COUNT(DISTINCT id)</a:t>
            </a:r>
          </a:p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FROM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</a:rPr>
              <a:t>baywheels_stations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AB7412-DC7A-064E-BF6A-C00390A4DF15}"/>
              </a:ext>
            </a:extLst>
          </p:cNvPr>
          <p:cNvSpPr txBox="1"/>
          <p:nvPr/>
        </p:nvSpPr>
        <p:spPr>
          <a:xfrm>
            <a:off x="3757330" y="4401441"/>
            <a:ext cx="189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bikes:</a:t>
            </a:r>
          </a:p>
          <a:p>
            <a:r>
              <a:rPr lang="en-US" dirty="0">
                <a:solidFill>
                  <a:srgbClr val="0070C0"/>
                </a:solidFill>
              </a:rPr>
              <a:t>12,301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558BEC-2A68-AD46-A43A-9943061235FC}"/>
              </a:ext>
            </a:extLst>
          </p:cNvPr>
          <p:cNvSpPr txBox="1"/>
          <p:nvPr/>
        </p:nvSpPr>
        <p:spPr>
          <a:xfrm>
            <a:off x="3757331" y="4976587"/>
            <a:ext cx="225401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SELECT COUNT(DISTINCT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bike_id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FROM 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(SELECT *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 FROM baywheels_2017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 UNION 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 SELECT *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 FROM baywheels_2018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 UNION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 SELECT *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 FROM baywheels_2019) as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full_years</a:t>
            </a:r>
            <a:endParaRPr lang="en-US" sz="9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ORDER BY 1;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CCB210-3671-7543-A457-FF62FCC726CB}"/>
              </a:ext>
            </a:extLst>
          </p:cNvPr>
          <p:cNvSpPr txBox="1"/>
          <p:nvPr/>
        </p:nvSpPr>
        <p:spPr>
          <a:xfrm>
            <a:off x="7628623" y="1416570"/>
            <a:ext cx="3832017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WITH </a:t>
            </a:r>
          </a:p>
          <a:p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all_years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AS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(SELECT *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FROM baywheels_2017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UNION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SELECT *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FROM baywheels_2018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UNION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SELECT *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FROM baywheels_2019),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		  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monthly_rides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AS 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(SELECT DATE_TRUNC('month', 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) as 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year_month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, COUNT(*) as 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monthly_count</a:t>
            </a:r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FROM 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all_years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a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GROUP BY 1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ORDER BY 1)</a:t>
            </a:r>
          </a:p>
          <a:p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SELECT DATE_PART('year', 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year_month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) as year, ROUND(AVG(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monthly_count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), 1) as 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avg_monthly_rides</a:t>
            </a:r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FROM 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monthly_rides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m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GROUP BY 1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ORDER BY 2 DESC;</a:t>
            </a:r>
            <a:endParaRPr lang="en-US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AB4A51-572F-EB4C-9147-3A12AF328247}"/>
              </a:ext>
            </a:extLst>
          </p:cNvPr>
          <p:cNvSpPr txBox="1"/>
          <p:nvPr/>
        </p:nvSpPr>
        <p:spPr>
          <a:xfrm>
            <a:off x="8133347" y="4930300"/>
            <a:ext cx="3940871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SELECT DATE_PART('year', 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year_day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) as year, ROUND(AVG(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daily_count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), 1) as 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avg_daily_rides</a:t>
            </a:r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FROM (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SELECT DATE_TRUNC('day', 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) as 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year_day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, COUNT(*) as 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daily_count</a:t>
            </a:r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FROM (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SELECT *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FROM baywheels_2017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UNION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SELECT *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FROM baywheels_2018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UNION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SELECT *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FROM baywheels_2019) as 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all_years</a:t>
            </a:r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GROUP BY 1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ORDER BY 1) as 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monthly_rides</a:t>
            </a:r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GROUP BY 1;</a:t>
            </a:r>
            <a:endParaRPr lang="en-US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794F3-FE97-D841-BEC1-1ACBFC7860BB}"/>
              </a:ext>
            </a:extLst>
          </p:cNvPr>
          <p:cNvSpPr txBox="1"/>
          <p:nvPr/>
        </p:nvSpPr>
        <p:spPr>
          <a:xfrm>
            <a:off x="635540" y="2623660"/>
            <a:ext cx="3751545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SELECT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to_char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(DATE_TRUNC('day', MIN(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)), '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yyyy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-mm-dd') as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first_day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, 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        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to_char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(DATE_TRUNC('day', MAX(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)), '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yyyy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-mm-dd') as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last_day</a:t>
            </a:r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FROM 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(SELECT *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FROM baywheels_2017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UNION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SELECT *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FROM baywheels_2018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UNION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SELECT *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FROM baywheels_2019) as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all_years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;</a:t>
            </a:r>
            <a:endParaRPr 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723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D0F0DB-9B30-6842-A7AB-A79A8B15927D}"/>
              </a:ext>
            </a:extLst>
          </p:cNvPr>
          <p:cNvSpPr txBox="1"/>
          <p:nvPr/>
        </p:nvSpPr>
        <p:spPr>
          <a:xfrm>
            <a:off x="4475817" y="2598003"/>
            <a:ext cx="3240365" cy="830997"/>
          </a:xfrm>
          <a:prstGeom prst="rect">
            <a:avLst/>
          </a:prstGeom>
          <a:noFill/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dirty="0"/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3838512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4328FE9-519A-0640-9C77-4923B9798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027925"/>
              </p:ext>
            </p:extLst>
          </p:nvPr>
        </p:nvGraphicFramePr>
        <p:xfrm>
          <a:off x="6245307" y="1016634"/>
          <a:ext cx="4136052" cy="37296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342">
                  <a:extLst>
                    <a:ext uri="{9D8B030D-6E8A-4147-A177-3AD203B41FA5}">
                      <a16:colId xmlns:a16="http://schemas.microsoft.com/office/drawing/2014/main" val="300397377"/>
                    </a:ext>
                  </a:extLst>
                </a:gridCol>
                <a:gridCol w="689342">
                  <a:extLst>
                    <a:ext uri="{9D8B030D-6E8A-4147-A177-3AD203B41FA5}">
                      <a16:colId xmlns:a16="http://schemas.microsoft.com/office/drawing/2014/main" val="3935635121"/>
                    </a:ext>
                  </a:extLst>
                </a:gridCol>
                <a:gridCol w="689342">
                  <a:extLst>
                    <a:ext uri="{9D8B030D-6E8A-4147-A177-3AD203B41FA5}">
                      <a16:colId xmlns:a16="http://schemas.microsoft.com/office/drawing/2014/main" val="804246560"/>
                    </a:ext>
                  </a:extLst>
                </a:gridCol>
                <a:gridCol w="689342">
                  <a:extLst>
                    <a:ext uri="{9D8B030D-6E8A-4147-A177-3AD203B41FA5}">
                      <a16:colId xmlns:a16="http://schemas.microsoft.com/office/drawing/2014/main" val="1196246586"/>
                    </a:ext>
                  </a:extLst>
                </a:gridCol>
                <a:gridCol w="689342">
                  <a:extLst>
                    <a:ext uri="{9D8B030D-6E8A-4147-A177-3AD203B41FA5}">
                      <a16:colId xmlns:a16="http://schemas.microsoft.com/office/drawing/2014/main" val="4284060519"/>
                    </a:ext>
                  </a:extLst>
                </a:gridCol>
                <a:gridCol w="689342">
                  <a:extLst>
                    <a:ext uri="{9D8B030D-6E8A-4147-A177-3AD203B41FA5}">
                      <a16:colId xmlns:a16="http://schemas.microsoft.com/office/drawing/2014/main" val="1579587523"/>
                    </a:ext>
                  </a:extLst>
                </a:gridCol>
              </a:tblGrid>
              <a:tr h="45461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station_id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start_ride_count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end_ride_count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docks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eod_end_minus_start_ride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eod_docks_minus_bike_count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877355"/>
                  </a:ext>
                </a:extLst>
              </a:tr>
              <a:tr h="15772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36081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47886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463932"/>
                  </a:ext>
                </a:extLst>
              </a:tr>
              <a:tr h="15772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40302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50943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-11</a:t>
                      </a:r>
                      <a:endParaRPr lang="en-US" sz="105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713333"/>
                  </a:ext>
                </a:extLst>
              </a:tr>
              <a:tr h="15772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39016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48180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39464"/>
                  </a:ext>
                </a:extLst>
              </a:tr>
              <a:tr h="15772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28785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33286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03083"/>
                  </a:ext>
                </a:extLst>
              </a:tr>
              <a:tr h="15772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16127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19984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10505"/>
                  </a:ext>
                </a:extLst>
              </a:tr>
              <a:tr h="15772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21437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25046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4456050"/>
                  </a:ext>
                </a:extLst>
              </a:tr>
              <a:tr h="15772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176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12943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15913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915701"/>
                  </a:ext>
                </a:extLst>
              </a:tr>
              <a:tr h="15772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10215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895199"/>
                  </a:ext>
                </a:extLst>
              </a:tr>
              <a:tr h="15772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4043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4488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7379"/>
                  </a:ext>
                </a:extLst>
              </a:tr>
              <a:tr h="15772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10514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10721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639011"/>
                  </a:ext>
                </a:extLst>
              </a:tr>
              <a:tr h="15772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3379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3284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167468"/>
                  </a:ext>
                </a:extLst>
              </a:tr>
              <a:tr h="15772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387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1240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-1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482582"/>
                  </a:ext>
                </a:extLst>
              </a:tr>
              <a:tr h="15772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2906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1989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-2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160215"/>
                  </a:ext>
                </a:extLst>
              </a:tr>
              <a:tr h="15772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9730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6350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-9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948598"/>
                  </a:ext>
                </a:extLst>
              </a:tr>
              <a:tr h="15772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7829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4013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-10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670649"/>
                  </a:ext>
                </a:extLst>
              </a:tr>
              <a:tr h="15772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71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7920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3895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-11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4133733"/>
                  </a:ext>
                </a:extLst>
              </a:tr>
              <a:tr h="1484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14810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10733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-11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0944518"/>
                  </a:ext>
                </a:extLst>
              </a:tr>
              <a:tr h="1484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253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8237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3835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-12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169084"/>
                  </a:ext>
                </a:extLst>
              </a:tr>
              <a:tr h="1484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7802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3082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-12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8314747"/>
                  </a:ext>
                </a:extLst>
              </a:tr>
              <a:tr h="1484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11236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6792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-12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4476498"/>
                  </a:ext>
                </a:extLst>
              </a:tr>
              <a:tr h="1484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17302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8149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-25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397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E34B82D-3209-BE4D-80EC-C39D90808179}"/>
              </a:ext>
            </a:extLst>
          </p:cNvPr>
          <p:cNvSpPr txBox="1"/>
          <p:nvPr/>
        </p:nvSpPr>
        <p:spPr>
          <a:xfrm>
            <a:off x="652182" y="544606"/>
            <a:ext cx="816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</a:t>
            </a:r>
            <a:r>
              <a:rPr lang="en-US" dirty="0">
                <a:solidFill>
                  <a:srgbClr val="0070C0"/>
                </a:solidFill>
              </a:rPr>
              <a:t>station</a:t>
            </a:r>
            <a:r>
              <a:rPr lang="en-US" dirty="0"/>
              <a:t>, what is the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difference</a:t>
            </a:r>
            <a:r>
              <a:rPr lang="en-US" dirty="0"/>
              <a:t> in </a:t>
            </a:r>
            <a:r>
              <a:rPr lang="en-US" dirty="0">
                <a:solidFill>
                  <a:srgbClr val="0070C0"/>
                </a:solidFill>
              </a:rPr>
              <a:t>ending</a:t>
            </a:r>
            <a:r>
              <a:rPr lang="en-US" dirty="0"/>
              <a:t> bike count and </a:t>
            </a:r>
            <a:r>
              <a:rPr lang="en-US" dirty="0">
                <a:solidFill>
                  <a:srgbClr val="0070C0"/>
                </a:solidFill>
              </a:rPr>
              <a:t>starting</a:t>
            </a:r>
            <a:r>
              <a:rPr lang="en-US" dirty="0"/>
              <a:t> bike count?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04E147-6862-0844-962C-2249B2FF5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594790" y="1617096"/>
            <a:ext cx="1011603" cy="6744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C548D5-65CA-4D4A-9C14-DF78A3CFF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594789" y="3960907"/>
            <a:ext cx="1011603" cy="7587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535D838-DDAE-BE4F-A69C-89E7B0E52341}"/>
              </a:ext>
            </a:extLst>
          </p:cNvPr>
          <p:cNvSpPr txBox="1"/>
          <p:nvPr/>
        </p:nvSpPr>
        <p:spPr>
          <a:xfrm>
            <a:off x="652182" y="4310324"/>
            <a:ext cx="3214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Highest</a:t>
            </a:r>
            <a:r>
              <a:rPr lang="en-US" dirty="0"/>
              <a:t> activity by </a:t>
            </a:r>
            <a:r>
              <a:rPr lang="en-US" u="sng" dirty="0"/>
              <a:t>Time of Day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2DDF7F-577A-D642-9A1A-A38A48AE6347}"/>
              </a:ext>
            </a:extLst>
          </p:cNvPr>
          <p:cNvSpPr txBox="1"/>
          <p:nvPr/>
        </p:nvSpPr>
        <p:spPr>
          <a:xfrm>
            <a:off x="10651700" y="1025674"/>
            <a:ext cx="1353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More docks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7808F1-7D2D-7840-8630-D8B6433C354F}"/>
              </a:ext>
            </a:extLst>
          </p:cNvPr>
          <p:cNvCxnSpPr>
            <a:cxnSpLocks/>
          </p:cNvCxnSpPr>
          <p:nvPr/>
        </p:nvCxnSpPr>
        <p:spPr>
          <a:xfrm flipV="1">
            <a:off x="10381359" y="1273383"/>
            <a:ext cx="321316" cy="37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86C82F8B-AD8A-B747-8077-2CE97F21C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265545"/>
              </p:ext>
            </p:extLst>
          </p:nvPr>
        </p:nvGraphicFramePr>
        <p:xfrm>
          <a:off x="4410644" y="2292293"/>
          <a:ext cx="1682142" cy="41037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0918">
                  <a:extLst>
                    <a:ext uri="{9D8B030D-6E8A-4147-A177-3AD203B41FA5}">
                      <a16:colId xmlns:a16="http://schemas.microsoft.com/office/drawing/2014/main" val="1567847778"/>
                    </a:ext>
                  </a:extLst>
                </a:gridCol>
                <a:gridCol w="961224">
                  <a:extLst>
                    <a:ext uri="{9D8B030D-6E8A-4147-A177-3AD203B41FA5}">
                      <a16:colId xmlns:a16="http://schemas.microsoft.com/office/drawing/2014/main" val="1740274830"/>
                    </a:ext>
                  </a:extLst>
                </a:gridCol>
              </a:tblGrid>
              <a:tr h="22308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u="none" strike="noStrike" dirty="0" err="1">
                          <a:effectLst/>
                        </a:rPr>
                        <a:t>hour_of_day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u="none" strike="noStrike" dirty="0" err="1">
                          <a:effectLst/>
                        </a:rPr>
                        <a:t>number_of_rides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745593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75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428608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132693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28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031351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297546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50866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70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385598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270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149834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741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445852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1486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446810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1157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873478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601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474440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567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609916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634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442075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621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380523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592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099436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685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726633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1034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875050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1580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282369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1235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449414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751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238606"/>
                  </a:ext>
                </a:extLst>
              </a:tr>
              <a:tr h="153690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480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269193"/>
                  </a:ext>
                </a:extLst>
              </a:tr>
              <a:tr h="153690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339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289148"/>
                  </a:ext>
                </a:extLst>
              </a:tr>
              <a:tr h="153690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228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168368"/>
                  </a:ext>
                </a:extLst>
              </a:tr>
              <a:tr h="153690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136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891930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1F4B7127-6304-D244-8493-82A5B20F6A36}"/>
              </a:ext>
            </a:extLst>
          </p:cNvPr>
          <p:cNvSpPr txBox="1"/>
          <p:nvPr/>
        </p:nvSpPr>
        <p:spPr>
          <a:xfrm>
            <a:off x="818580" y="4683565"/>
            <a:ext cx="35920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SELECT DATE_PART('hour', 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), COUNT(*)/365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(SELECT *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FROM baywheels_2019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UNION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SELECT *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FROM baywheels_2018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UNION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SELECT *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FROM baywheels_2017) as 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all_years</a:t>
            </a: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GROUP BY 1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ORDER BY 1;</a:t>
            </a:r>
            <a:endParaRPr lang="en-US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C5E6DD-065D-8149-888D-DB7D33CB5956}"/>
              </a:ext>
            </a:extLst>
          </p:cNvPr>
          <p:cNvCxnSpPr>
            <a:cxnSpLocks/>
          </p:cNvCxnSpPr>
          <p:nvPr/>
        </p:nvCxnSpPr>
        <p:spPr>
          <a:xfrm>
            <a:off x="9114497" y="1724028"/>
            <a:ext cx="4160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232D2D07-9614-4A4F-ADC3-CFF9597D08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455233" y="2837595"/>
            <a:ext cx="569895" cy="5715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550C6F-1758-394E-841A-14B2214DE006}"/>
              </a:ext>
            </a:extLst>
          </p:cNvPr>
          <p:cNvCxnSpPr>
            <a:cxnSpLocks/>
          </p:cNvCxnSpPr>
          <p:nvPr/>
        </p:nvCxnSpPr>
        <p:spPr>
          <a:xfrm flipH="1">
            <a:off x="7160267" y="1170843"/>
            <a:ext cx="935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2B8C3-F26D-7947-B0A7-7D78A0F84822}"/>
              </a:ext>
            </a:extLst>
          </p:cNvPr>
          <p:cNvCxnSpPr>
            <a:cxnSpLocks/>
          </p:cNvCxnSpPr>
          <p:nvPr/>
        </p:nvCxnSpPr>
        <p:spPr>
          <a:xfrm>
            <a:off x="8095522" y="1177396"/>
            <a:ext cx="1280436" cy="374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A5BEE8B-DEC2-E743-B1EA-D4B265344A9C}"/>
              </a:ext>
            </a:extLst>
          </p:cNvPr>
          <p:cNvSpPr txBox="1"/>
          <p:nvPr/>
        </p:nvSpPr>
        <p:spPr>
          <a:xfrm>
            <a:off x="7627894" y="944541"/>
            <a:ext cx="3160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(-)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BE63DCF-9A60-B64D-B087-0BD05103A1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9375958" y="1029991"/>
            <a:ext cx="215428" cy="1761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2625EFFC-6977-1D42-B791-A484282ED772}"/>
              </a:ext>
            </a:extLst>
          </p:cNvPr>
          <p:cNvSpPr/>
          <p:nvPr/>
        </p:nvSpPr>
        <p:spPr>
          <a:xfrm>
            <a:off x="8078258" y="114798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87C20C-B16A-2743-A66F-71CED1BF96DE}"/>
              </a:ext>
            </a:extLst>
          </p:cNvPr>
          <p:cNvSpPr txBox="1"/>
          <p:nvPr/>
        </p:nvSpPr>
        <p:spPr>
          <a:xfrm>
            <a:off x="711547" y="944541"/>
            <a:ext cx="3670642" cy="340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WITH </a:t>
            </a:r>
          </a:p>
          <a:p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start_station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AS (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SELECT b9.start_station_id, COUNT(*) AS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ride_count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bs.docks</a:t>
            </a:r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FROM baywheels_2019 b9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JOIN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baywheels_stations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bs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     ON b9.start_station_id =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bs.id</a:t>
            </a:r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GROUP BY 1, 3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ORDER BY 2 DESC),</a:t>
            </a:r>
          </a:p>
          <a:p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end_station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AS (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SELECT b9.end_station_id, COUNT(*) AS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ride_count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bs.docks</a:t>
            </a:r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FROM baywheels_2019 b9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JOIN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baywheels_stations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bs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     ON b9.end_station_id =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bs.id</a:t>
            </a:r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GROUP BY 1, 3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ORDER BY 2 DESC)</a:t>
            </a:r>
          </a:p>
          <a:p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SELECT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s.start_station_id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as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station_id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s.ride_count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start_ride_count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, 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e.ride_count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end_ride_count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, 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(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e.ride_count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-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s.ride_count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)/365 as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eod_end_minus_start_ride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, 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e.docks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e.docks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- (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e.ride_count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-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s.ride_count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)/365 as  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eod_docks_minus_bike_count</a:t>
            </a:r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FROM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start_station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s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JOIN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end_station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e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ON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s.start_station_id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=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e.end_station_id</a:t>
            </a:r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ORDER BY 4 DESC;	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	                      </a:t>
            </a:r>
          </a:p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--</a:t>
            </a:r>
            <a:r>
              <a:rPr lang="en-US" sz="700" dirty="0">
                <a:solidFill>
                  <a:srgbClr val="00B0F0"/>
                </a:solidFill>
              </a:rPr>
              <a:t>Thanks for the help Claudia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! </a:t>
            </a:r>
            <a:r>
              <a:rPr lang="en-US" sz="700" dirty="0">
                <a:solidFill>
                  <a:srgbClr val="FFC000"/>
                </a:solidFill>
              </a:rPr>
              <a:t>(</a:t>
            </a:r>
            <a:r>
              <a:rPr lang="en-US" sz="700" dirty="0" err="1">
                <a:solidFill>
                  <a:srgbClr val="FFC000"/>
                </a:solidFill>
              </a:rPr>
              <a:t>cte</a:t>
            </a:r>
            <a:r>
              <a:rPr lang="en-US" sz="700" dirty="0">
                <a:solidFill>
                  <a:srgbClr val="FFC000"/>
                </a:solidFill>
              </a:rPr>
              <a:t> layout &amp; joining)</a:t>
            </a:r>
          </a:p>
        </p:txBody>
      </p: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6206DC09-160B-0444-A9F8-C75DBD3F58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6874043"/>
              </p:ext>
            </p:extLst>
          </p:nvPr>
        </p:nvGraphicFramePr>
        <p:xfrm>
          <a:off x="6245307" y="4817131"/>
          <a:ext cx="4349482" cy="1897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2609774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4" grpId="0"/>
      <p:bldP spid="20" grpId="0"/>
      <p:bldP spid="16" grpId="0" animBg="1"/>
      <p:bldGraphic spid="31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EE1953A-514A-1145-AEA3-9CDA2EBAED64}"/>
              </a:ext>
            </a:extLst>
          </p:cNvPr>
          <p:cNvSpPr txBox="1"/>
          <p:nvPr/>
        </p:nvSpPr>
        <p:spPr>
          <a:xfrm>
            <a:off x="1052765" y="2213282"/>
            <a:ext cx="1008646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Patrol </a:t>
            </a:r>
            <a:r>
              <a:rPr lang="en-US" sz="2000" dirty="0">
                <a:solidFill>
                  <a:srgbClr val="00B050"/>
                </a:solidFill>
              </a:rPr>
              <a:t>2x</a:t>
            </a:r>
            <a:r>
              <a:rPr lang="en-US" sz="2000" dirty="0"/>
              <a:t> daily just after peak hours 8-10am and 4-7pm to </a:t>
            </a:r>
            <a:r>
              <a:rPr lang="en-US" sz="2000" dirty="0">
                <a:solidFill>
                  <a:srgbClr val="0070C0"/>
                </a:solidFill>
              </a:rPr>
              <a:t>redistribute bikes </a:t>
            </a:r>
            <a:r>
              <a:rPr lang="en-US" sz="2000" dirty="0"/>
              <a:t>from stations with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positive</a:t>
            </a:r>
            <a:r>
              <a:rPr lang="en-US" sz="2000" dirty="0"/>
              <a:t> </a:t>
            </a:r>
            <a:r>
              <a:rPr lang="en-US" sz="2000" dirty="0" err="1"/>
              <a:t>eod</a:t>
            </a:r>
            <a:r>
              <a:rPr lang="en-US" sz="2000" dirty="0"/>
              <a:t> bike activity to stations with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negative </a:t>
            </a:r>
            <a:r>
              <a:rPr lang="en-US" sz="2000" dirty="0" err="1"/>
              <a:t>eod</a:t>
            </a:r>
            <a:r>
              <a:rPr lang="en-US" sz="2000" dirty="0"/>
              <a:t> bike activity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Add docks </a:t>
            </a:r>
            <a:r>
              <a:rPr lang="en-US" sz="2000" dirty="0"/>
              <a:t>to station 30.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70C0"/>
                </a:solidFill>
              </a:rPr>
              <a:t>Start_ride_count</a:t>
            </a:r>
            <a:r>
              <a:rPr lang="en-US" sz="2000" dirty="0">
                <a:solidFill>
                  <a:srgbClr val="0070C0"/>
                </a:solidFill>
              </a:rPr>
              <a:t>/dock </a:t>
            </a:r>
            <a:r>
              <a:rPr lang="en-US" sz="2000" dirty="0"/>
              <a:t>capacity suggests we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resupply bikes </a:t>
            </a:r>
            <a:r>
              <a:rPr lang="en-US" sz="2000" dirty="0"/>
              <a:t>at least that many times per day or add docks. 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If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start_rides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 early, we don’t know when bikes will return and starting with, </a:t>
            </a:r>
            <a:r>
              <a:rPr lang="en-US" sz="1400" dirty="0">
                <a:solidFill>
                  <a:srgbClr val="FF0000"/>
                </a:solidFill>
              </a:rPr>
              <a:t>at most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dock capacity.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C63DE9-F5CF-464E-AA45-CB50929C2AA0}"/>
              </a:ext>
            </a:extLst>
          </p:cNvPr>
          <p:cNvSpPr txBox="1"/>
          <p:nvPr/>
        </p:nvSpPr>
        <p:spPr>
          <a:xfrm>
            <a:off x="4731122" y="894227"/>
            <a:ext cx="27297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6469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B30DDD-90E5-4241-8664-78CDF77DE4A7}"/>
              </a:ext>
            </a:extLst>
          </p:cNvPr>
          <p:cNvSpPr txBox="1"/>
          <p:nvPr/>
        </p:nvSpPr>
        <p:spPr>
          <a:xfrm>
            <a:off x="4350217" y="2598003"/>
            <a:ext cx="3491565" cy="830997"/>
          </a:xfrm>
          <a:prstGeom prst="rect">
            <a:avLst/>
          </a:prstGeom>
          <a:noFill/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dirty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424227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2050</Words>
  <Application>Microsoft Macintosh PowerPoint</Application>
  <PresentationFormat>Widescreen</PresentationFormat>
  <Paragraphs>554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 Unicode MS</vt:lpstr>
      <vt:lpstr>Arial</vt:lpstr>
      <vt:lpstr>Baloo Bhaijaan</vt:lpstr>
      <vt:lpstr>Calibri</vt:lpstr>
      <vt:lpstr>Calibri Light</vt:lpstr>
      <vt:lpstr>Helvetica Neue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Marshall Miley</dc:creator>
  <cp:lastModifiedBy>Marshall Miley</cp:lastModifiedBy>
  <cp:revision>26</cp:revision>
  <dcterms:created xsi:type="dcterms:W3CDTF">2022-03-14T15:54:49Z</dcterms:created>
  <dcterms:modified xsi:type="dcterms:W3CDTF">2022-03-22T21:28:07Z</dcterms:modified>
</cp:coreProperties>
</file>